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9.jpeg" ContentType="image/jpeg"/>
  <Override PartName="/ppt/media/image6.jpeg" ContentType="image/jpeg"/>
  <Override PartName="/ppt/media/image4.png" ContentType="image/png"/>
  <Override PartName="/ppt/media/image5.png" ContentType="image/pn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3.png" ContentType="image/png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_rels/presentation.xml.rels" ContentType="application/vnd.openxmlformats-package.relationships+xml"/>
  <Override PartName="/docProps/core1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1" Type="http://schemas.openxmlformats.org/officedocument/2006/relationships/metadata/core-properties" Target="docProps/core.xml"/><Relationship Id="rId5" Type="http://schemas.openxmlformats.org/package/2006/relationships/metadata/core-properties" Target="docProps/core1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0080625" cy="7559675"/>
  <p:notesSz cx="7559675" cy="10691812"/>
</p:presentation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ustomXml" Target="../customXml/item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1.xml"/><Relationship Id="rId1" Type="http://schemas.openxmlformats.org/officeDocument/2006/relationships/theme" Target="theme/theme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ustomXml" Target="../customXml/item3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ustomXml" Target="../customXml/item2.xml"/>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9072000" cy="5787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9072000" cy="5787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ru-RU" sz="1400" spc="-1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ru-RU" sz="1400" spc="-1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071126C5-F5C5-4B82-A268-6E3182C1E6E6}" type="slidenum">
              <a:rPr lang="ru-RU" sz="1400" spc="-1">
                <a:latin typeface="Times New Roman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1080" y="1440"/>
            <a:ext cx="10077480" cy="756252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76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470" spc="-1">
                <a:latin typeface="Arial"/>
              </a:rPr>
              <a:t>Для правки структуры щёлкните мышью</a:t>
            </a:r>
            <a:endParaRPr/>
          </a:p>
          <a:p>
            <a:pPr lvl="1" marL="864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040" spc="-1">
                <a:latin typeface="Arial"/>
              </a:rPr>
              <a:t>Второй уровень структуры</a:t>
            </a:r>
            <a:endParaRPr/>
          </a:p>
          <a:p>
            <a:pPr lvl="2" marL="1296000" indent="-288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600" spc="-1">
                <a:latin typeface="Arial"/>
              </a:rPr>
              <a:t>Третий уровень структуры</a:t>
            </a:r>
            <a:endParaRPr/>
          </a:p>
          <a:p>
            <a:pPr lvl="3" marL="1728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170" spc="-1">
                <a:latin typeface="Arial"/>
              </a:rPr>
              <a:t>Четвёртый уровень структуры</a:t>
            </a:r>
            <a:endParaRPr/>
          </a:p>
          <a:p>
            <a:pPr lvl="4" marL="2160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170" spc="-1">
                <a:latin typeface="Arial"/>
              </a:rPr>
              <a:t>Пятый уровень структуры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170" spc="-1">
                <a:latin typeface="Arial"/>
              </a:rPr>
              <a:t>Шестой уровень структуры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170" spc="-1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504000" y="6886440"/>
            <a:ext cx="2348280" cy="520920"/>
          </a:xfrm>
          <a:prstGeom prst="rect">
            <a:avLst/>
          </a:prstGeom>
        </p:spPr>
        <p:txBody>
          <a:bodyPr lIns="0" rIns="0" tIns="0" bIns="0"/>
          <a:p>
            <a:r>
              <a:rPr lang="ru-RU" sz="1400" spc="-1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447000" y="6886440"/>
            <a:ext cx="3195000" cy="52092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ru-RU" sz="1400" spc="-1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7227000" y="6886440"/>
            <a:ext cx="2348280" cy="520920"/>
          </a:xfrm>
          <a:prstGeom prst="rect">
            <a:avLst/>
          </a:prstGeom>
        </p:spPr>
        <p:txBody>
          <a:bodyPr lIns="0" rIns="0" tIns="0" bIns="0"/>
          <a:p>
            <a:pPr algn="r"/>
            <a:fld id="{2E82443E-1BF9-4429-AA59-FF3FEE7AE37D}" type="slidenum">
              <a:rPr lang="ru-RU" sz="1400" spc="-1">
                <a:latin typeface="Times New Roman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image" Target="../media/image11.jpeg"/><Relationship Id="rId4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image" Target="../media/image15.jpeg"/><Relationship Id="rId3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i="1" lang="ru-RU" sz="4000" spc="-1">
                <a:latin typeface="Times New Roman"/>
              </a:rPr>
              <a:t>Загрязнение воды нефтепродуктами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 rot="21575400">
            <a:off x="519480" y="1791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just"/>
            <a:r>
              <a:rPr i="1" lang="ru-RU" sz="2600" spc="-1">
                <a:latin typeface="Times New Roman"/>
              </a:rPr>
              <a:t>Загрязнение воды нефтепродуктами. Наибольший вред чистоте водоемов приносят нефть и нефтепродукты, попадающие в воду при авариях на буровых вышках или авариях супертанкеров, перевозящих нефть, при переливании нефти из одной емкости в другую, при очистке цистерн от мазута военными и торговыми судами, а также при мытье поверхностного покрова городских улиц.</a:t>
            </a:r>
            <a:endParaRPr/>
          </a:p>
        </p:txBody>
      </p:sp>
      <p:pic>
        <p:nvPicPr>
          <p:cNvPr id="81" name="" descr=""/>
          <p:cNvPicPr/>
          <p:nvPr/>
        </p:nvPicPr>
        <p:blipFill>
          <a:blip r:embed="rId1"/>
          <a:stretch/>
        </p:blipFill>
        <p:spPr>
          <a:xfrm>
            <a:off x="6408000" y="5265360"/>
            <a:ext cx="3445560" cy="2150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288000" y="144000"/>
            <a:ext cx="9288000" cy="6064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600" spc="-1">
                <a:latin typeface="Times New Roman"/>
              </a:rPr>
              <a:t>По данным Т. Хейердала , только в Средиземное море ежегодно сбрасывается более 100 тыс. т нефти. В районе южнее Италии на каждый квадратный километр водной поверхности приходится 500 л мазута. Саргассово море настолько загрязнено мазутом, что исследователи не могли отобрать планктон сетями, так как мазут забивал ячеи.</a:t>
            </a:r>
            <a:endParaRPr/>
          </a:p>
          <a:p>
            <a:pPr marL="432000" indent="-324000" algn="just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600" spc="-1">
                <a:latin typeface="Times New Roman"/>
              </a:rPr>
              <a:t>В одном из отчетов ООН говорится, что загрязнение моря одними только танкерами достигает миллиона тонн в год, всего же сбрасывается нефти в десять раз больше.</a:t>
            </a:r>
            <a:endParaRPr/>
          </a:p>
        </p:txBody>
      </p:sp>
      <p:pic>
        <p:nvPicPr>
          <p:cNvPr id="83" name="" descr=""/>
          <p:cNvPicPr/>
          <p:nvPr/>
        </p:nvPicPr>
        <p:blipFill>
          <a:blip r:embed="rId1"/>
          <a:stretch/>
        </p:blipFill>
        <p:spPr>
          <a:xfrm>
            <a:off x="2160000" y="3945960"/>
            <a:ext cx="5238360" cy="3038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4000" y="288000"/>
            <a:ext cx="9072000" cy="640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600" spc="-1">
                <a:latin typeface="Times New Roman"/>
              </a:rPr>
              <a:t>В ряде случае толстый слой нефтепродуктов на водной поверхности может оказаться огнеопасным. Известны случаи загорания прудов отстойников на нефтеперерабатывающих заводах. Нефть и нефтепродукты способны растекаться по поверхности воды тонким слоем, покрывая огромные поверхности. Все видели радужные пленки нефти на поверхности дождевых потоков, стекающих с поверхности автодорог. Такие пленки резко затрудняют поступление кислорода из атмосферы и понижают его содержание в воде. Кроме того, нефтепродукты в воде оказывают прямое токсическое действие на рыбу, резко ухудшают ее вкусовые качества. </a:t>
            </a:r>
            <a:endParaRPr/>
          </a:p>
        </p:txBody>
      </p:sp>
      <p:pic>
        <p:nvPicPr>
          <p:cNvPr id="85" name="" descr=""/>
          <p:cNvPicPr/>
          <p:nvPr/>
        </p:nvPicPr>
        <p:blipFill>
          <a:blip r:embed="rId1"/>
          <a:stretch/>
        </p:blipFill>
        <p:spPr>
          <a:xfrm>
            <a:off x="7704000" y="5040000"/>
            <a:ext cx="1714680" cy="2143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76000" y="288000"/>
            <a:ext cx="9000000" cy="640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600" spc="-1">
                <a:latin typeface="Times New Roman"/>
              </a:rPr>
              <a:t>Птицы, которые большую часть жизни проводят на воде, наиболее уязвимы к разливам нефти на поверхности водоемов. Внешнее загрязнение нефтью разрушает оперение, спутывает перья, вызывает раздражение глаз. Гибель является результатом воздействия холодной воды. Разливы нефти от средних до крупных вызывают обычно гибель 5 тысяч птиц. Очень чувствительны к воздействию нефти яйца птиц. Небольшое количество некоторых типов нефти может оказаться достаточным для гибели в период инкубации. </a:t>
            </a:r>
            <a:endParaRPr/>
          </a:p>
        </p:txBody>
      </p:sp>
      <p:pic>
        <p:nvPicPr>
          <p:cNvPr id="87" name="" descr=""/>
          <p:cNvPicPr/>
          <p:nvPr/>
        </p:nvPicPr>
        <p:blipFill>
          <a:blip r:embed="rId1"/>
          <a:stretch/>
        </p:blipFill>
        <p:spPr>
          <a:xfrm>
            <a:off x="120600" y="4104000"/>
            <a:ext cx="3263400" cy="2039760"/>
          </a:xfrm>
          <a:prstGeom prst="rect">
            <a:avLst/>
          </a:prstGeom>
          <a:ln>
            <a:noFill/>
          </a:ln>
        </p:spPr>
      </p:pic>
      <p:pic>
        <p:nvPicPr>
          <p:cNvPr id="88" name="" descr=""/>
          <p:cNvPicPr/>
          <p:nvPr/>
        </p:nvPicPr>
        <p:blipFill>
          <a:blip r:embed="rId2"/>
          <a:stretch/>
        </p:blipFill>
        <p:spPr>
          <a:xfrm>
            <a:off x="3521520" y="5184000"/>
            <a:ext cx="3174480" cy="2120400"/>
          </a:xfrm>
          <a:prstGeom prst="rect">
            <a:avLst/>
          </a:prstGeom>
          <a:ln>
            <a:noFill/>
          </a:ln>
        </p:spPr>
      </p:pic>
      <p:pic>
        <p:nvPicPr>
          <p:cNvPr id="89" name="" descr=""/>
          <p:cNvPicPr/>
          <p:nvPr/>
        </p:nvPicPr>
        <p:blipFill>
          <a:blip r:embed="rId3"/>
          <a:stretch/>
        </p:blipFill>
        <p:spPr>
          <a:xfrm>
            <a:off x="6761520" y="3999600"/>
            <a:ext cx="3174480" cy="2120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32000" y="288000"/>
            <a:ext cx="9144000" cy="691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600" spc="-1">
                <a:latin typeface="Times New Roman"/>
              </a:rPr>
              <a:t>Разливы нефти приводят к гибели морских млекопитающих. Морские выдры, полярные медведи, тюлени, новорожденные морские котики (которые выделяются наличием меха) погибают наиболее часто. Загрязненный нефтью мех начинает спутываться и теряет способность удерживать тепло и воду. Нефть, влияя на жировой слой тюлений и китообразных, усиливает расход тепла. Кроме того, нефть может вызвать раздражение кожи, глаз и препятствовать нормальной способности к плаванию. </a:t>
            </a:r>
            <a:endParaRPr/>
          </a:p>
          <a:p>
            <a:pPr marL="432000" indent="-324000" algn="just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600" spc="-1">
                <a:latin typeface="Times New Roman"/>
              </a:rPr>
              <a:t>Попавшая в организм нефть может вызвать желудочно-кишечные кровотечения, почечную недостаточность, интоксикацию печени, нарушение кровяного давления. Пары от испарений нефти ведут к проблемам органов дыхания у млекопитающих, которые находятся около или в непосредственной близости с большими разливами нефти. 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04000" y="288000"/>
            <a:ext cx="9072000" cy="68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600" spc="-1">
                <a:latin typeface="Times New Roman"/>
              </a:rPr>
              <a:t>Рыбы подвергаются воздействию разливов нефти в воде при употреблении загрязненной пищи и воды, а также при соприкосновении с нефтью во время движения икры. Гибель рыбы, исключая молодь, происходит обычно при серьезных разливах нефти. Однако сырая нефть и нефтепродукты отличаются разнообразием токсичного воздействия на разные виды рыб. Концентрация 0,5 миллионной доли или менее нефти в воде способна привести к гибели форели. Почти летальный эффект нефть оказывает на сердце, изменяет дыхание, увеличивает печень, заме</a:t>
            </a:r>
            <a:endParaRPr/>
          </a:p>
          <a:p>
            <a:pPr marL="432000" indent="-324000" algn="just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600" spc="-1">
                <a:latin typeface="Times New Roman"/>
              </a:rPr>
              <a:t>дляет рост, разрушает плавники, приводит к различным биологическим и клеточным изменениям, влияет на поведение. Растения водоемов полностью погибают, если концентрация полиароматических углеводородов (образуются в процессе сгорания нефтепродуктов) достигает 1%.</a:t>
            </a:r>
            <a:endParaRPr/>
          </a:p>
        </p:txBody>
      </p:sp>
      <p:pic>
        <p:nvPicPr>
          <p:cNvPr id="92" name="" descr=""/>
          <p:cNvPicPr/>
          <p:nvPr/>
        </p:nvPicPr>
        <p:blipFill>
          <a:blip r:embed="rId1"/>
          <a:stretch/>
        </p:blipFill>
        <p:spPr>
          <a:xfrm>
            <a:off x="6912000" y="5569560"/>
            <a:ext cx="2880000" cy="1918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60000" y="288000"/>
            <a:ext cx="9216000" cy="698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Times New Roman"/>
              </a:rPr>
              <a:t>Серьезные убытки несут местные рыбаки, отели и рестораны. Кроме того, с проблемами сталкиваются и иные отрасли экономики, особенно те предприятия, деятельность которых нуждается в большом количестве воды. В случае, если разлив нефти происходит в пресном водоеме, негативные последствия испытывает на себе и местное население (например, коммунальным службам намного сложнее очищать воду, поступающую в водопроводные сети) и сельское хозяйство.</a:t>
            </a:r>
            <a:endParaRPr/>
          </a:p>
          <a:p>
            <a:pPr marL="432000" indent="-324000" algn="just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Times New Roman"/>
              </a:rPr>
              <a:t>Долговременный эффект подобных происшествий точно неизвестен: одна группа ученых придерживается мнения, что разливы нефти оказывают негативное воздействие на протяжении многих лет и даже десятилетий, другая – что краткосрочные последствия крайне серьезны, однако за достаточно короткое время пострадавшие экосистемы восстанавливаются.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470" spc="-1">
                <a:latin typeface="Arial"/>
              </a:rPr>
              <a:t> </a:t>
            </a:r>
            <a:endParaRPr/>
          </a:p>
        </p:txBody>
      </p:sp>
      <p:pic>
        <p:nvPicPr>
          <p:cNvPr id="94" name="" descr=""/>
          <p:cNvPicPr/>
          <p:nvPr/>
        </p:nvPicPr>
        <p:blipFill>
          <a:blip r:embed="rId1"/>
          <a:stretch/>
        </p:blipFill>
        <p:spPr>
          <a:xfrm rot="21574800">
            <a:off x="2887560" y="5277960"/>
            <a:ext cx="3781080" cy="2124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32000" y="360000"/>
            <a:ext cx="9144000" cy="705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470" spc="-1">
                <a:latin typeface="Arial"/>
              </a:rPr>
              <a:t> </a:t>
            </a:r>
            <a:endParaRPr/>
          </a:p>
          <a:p>
            <a:pPr marL="432000" indent="-324000" algn="just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800" spc="-1">
                <a:latin typeface="Times New Roman"/>
              </a:rPr>
              <a:t>Ущерб от крупномасштабных разливов нефти подсчитать достаточно сложно. Он зависит от многих факторов, таких, как тип разлитых нефтепродуктов, состояния пострадавшей экосистемы, погоды, океанских и морских течений, времени года, состояния местного рыболовства и туризма и пр.</a:t>
            </a:r>
            <a:endParaRPr/>
          </a:p>
        </p:txBody>
      </p:sp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933480" y="3506760"/>
            <a:ext cx="3793320" cy="2181240"/>
          </a:xfrm>
          <a:prstGeom prst="rect">
            <a:avLst/>
          </a:prstGeom>
          <a:ln>
            <a:noFill/>
          </a:ln>
        </p:spPr>
      </p:pic>
      <p:pic>
        <p:nvPicPr>
          <p:cNvPr id="97" name="" descr=""/>
          <p:cNvPicPr/>
          <p:nvPr/>
        </p:nvPicPr>
        <p:blipFill>
          <a:blip r:embed="rId2"/>
          <a:stretch/>
        </p:blipFill>
        <p:spPr>
          <a:xfrm>
            <a:off x="5127480" y="4176000"/>
            <a:ext cx="3899160" cy="2592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6000" spc="-1">
                <a:latin typeface="Times New Roman"/>
              </a:rPr>
              <a:t>  </a:t>
            </a:r>
            <a:r>
              <a:rPr b="1" i="1" lang="ru-RU" sz="6000" spc="-1">
                <a:latin typeface="Times New Roman"/>
              </a:rPr>
              <a:t>Спасибо за внимание !</a:t>
            </a:r>
            <a:endParaRPr/>
          </a:p>
        </p:txBody>
      </p:sp>
      <p:pic>
        <p:nvPicPr>
          <p:cNvPr id="99" name="" descr=""/>
          <p:cNvPicPr/>
          <p:nvPr/>
        </p:nvPicPr>
        <p:blipFill>
          <a:blip r:embed="rId1"/>
          <a:stretch/>
        </p:blipFill>
        <p:spPr>
          <a:xfrm>
            <a:off x="1392480" y="2736000"/>
            <a:ext cx="6959520" cy="4590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57EE2A-67CA-4999-9E3A-FF3BCFAECA2E}"/>
</file>

<file path=customXml/itemProps2.xml><?xml version="1.0" encoding="utf-8"?>
<ds:datastoreItem xmlns:ds="http://schemas.openxmlformats.org/officeDocument/2006/customXml" ds:itemID="{50FB588D-4420-4229-9084-99DADAF5D2DD}"/>
</file>

<file path=customXml/itemProps3.xml><?xml version="1.0" encoding="utf-8"?>
<ds:datastoreItem xmlns:ds="http://schemas.openxmlformats.org/officeDocument/2006/customXml" ds:itemID="{EE63867B-E28C-4D51-BF74-A1998F5A93C6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Application>LibreOffice/5.0.0.5$Windows_X86_64 LibreOffice_project/1b1a90865e348b492231e1c451437d7a15bb262b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2016-11-21T17:37:45Z</dcterms:created>
  <dc:language>ru-RU</dc:language>
  <dcterms:modified xsi:type="dcterms:W3CDTF">2016-11-21T18:52:11Z</dcterms:modified>
  <cp:revision>1</cp:revision>
</cp:coreProperties>
</file>

<file path=docProps/core1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